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0" r:id="rId6"/>
    <p:sldId id="262" r:id="rId7"/>
    <p:sldId id="267" r:id="rId8"/>
    <p:sldId id="261" r:id="rId9"/>
    <p:sldId id="268" r:id="rId10"/>
    <p:sldId id="263" r:id="rId11"/>
    <p:sldId id="264" r:id="rId12"/>
    <p:sldId id="269" r:id="rId13"/>
    <p:sldId id="265" r:id="rId14"/>
    <p:sldId id="266"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04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10/9/15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10/9/15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10/9/15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10/9/15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10/9/15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10/9/15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10/9/15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10/9/15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800" dirty="0" smtClean="0">
                <a:solidFill>
                  <a:srgbClr val="FF6600"/>
                </a:solidFill>
                <a:latin typeface="Cooper Black"/>
                <a:cs typeface="Cooper Black"/>
              </a:rPr>
              <a:t>The Art of Revision</a:t>
            </a:r>
            <a:r>
              <a:rPr lang="en-US" dirty="0" smtClean="0">
                <a:solidFill>
                  <a:srgbClr val="FF6600"/>
                </a:solidFill>
              </a:rPr>
              <a:t/>
            </a:r>
            <a:br>
              <a:rPr lang="en-US" dirty="0" smtClean="0">
                <a:solidFill>
                  <a:srgbClr val="FF6600"/>
                </a:solidFill>
              </a:rPr>
            </a:br>
            <a:endParaRPr lang="en-US" dirty="0">
              <a:solidFill>
                <a:srgbClr val="FF6600"/>
              </a:solidFill>
            </a:endParaRPr>
          </a:p>
        </p:txBody>
      </p:sp>
      <p:sp>
        <p:nvSpPr>
          <p:cNvPr id="3" name="Subtitle 2"/>
          <p:cNvSpPr>
            <a:spLocks noGrp="1"/>
          </p:cNvSpPr>
          <p:nvPr>
            <p:ph type="subTitle" idx="1"/>
          </p:nvPr>
        </p:nvSpPr>
        <p:spPr/>
        <p:txBody>
          <a:bodyPr>
            <a:noAutofit/>
          </a:bodyPr>
          <a:lstStyle/>
          <a:p>
            <a:r>
              <a:rPr lang="en-US" sz="4400" dirty="0">
                <a:solidFill>
                  <a:srgbClr val="800000"/>
                </a:solidFill>
              </a:rPr>
              <a:t> </a:t>
            </a:r>
            <a:r>
              <a:rPr lang="en-US" sz="4400" dirty="0" smtClean="0">
                <a:solidFill>
                  <a:srgbClr val="800000"/>
                </a:solidFill>
              </a:rPr>
              <a:t>     </a:t>
            </a:r>
            <a:r>
              <a:rPr lang="en-US" sz="4400" b="1" dirty="0" smtClean="0">
                <a:solidFill>
                  <a:srgbClr val="800000"/>
                </a:solidFill>
                <a:latin typeface="Baskerville"/>
                <a:cs typeface="Baskerville"/>
              </a:rPr>
              <a:t>A few </a:t>
            </a:r>
            <a:r>
              <a:rPr lang="en-US" sz="4400" b="1" dirty="0" smtClean="0">
                <a:solidFill>
                  <a:srgbClr val="800000"/>
                </a:solidFill>
                <a:latin typeface="Baskerville"/>
                <a:cs typeface="Baskerville"/>
              </a:rPr>
              <a:t>quick </a:t>
            </a:r>
            <a:r>
              <a:rPr lang="en-US" sz="4400" b="1" dirty="0" smtClean="0">
                <a:solidFill>
                  <a:srgbClr val="800000"/>
                </a:solidFill>
                <a:latin typeface="Baskerville"/>
                <a:cs typeface="Baskerville"/>
              </a:rPr>
              <a:t>steps to</a:t>
            </a:r>
          </a:p>
          <a:p>
            <a:r>
              <a:rPr lang="en-US" sz="4400" b="1" dirty="0" smtClean="0">
                <a:solidFill>
                  <a:srgbClr val="800000"/>
                </a:solidFill>
                <a:latin typeface="Baskerville"/>
                <a:cs typeface="Baskerville"/>
              </a:rPr>
              <a:t>     tighten your writing</a:t>
            </a:r>
            <a:endParaRPr lang="en-US" sz="4400" b="1" dirty="0">
              <a:solidFill>
                <a:srgbClr val="800000"/>
              </a:solidFill>
              <a:latin typeface="Baskerville"/>
              <a:cs typeface="Baskerville"/>
            </a:endParaRPr>
          </a:p>
        </p:txBody>
      </p:sp>
    </p:spTree>
    <p:extLst>
      <p:ext uri="{BB962C8B-B14F-4D97-AF65-F5344CB8AC3E}">
        <p14:creationId xmlns:p14="http://schemas.microsoft.com/office/powerpoint/2010/main" val="30356528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II. Tense shifts</a:t>
            </a:r>
            <a:endParaRPr lang="en-US" dirty="0">
              <a:solidFill>
                <a:srgbClr val="FF6600"/>
              </a:solidFill>
            </a:endParaRPr>
          </a:p>
        </p:txBody>
      </p:sp>
      <p:sp>
        <p:nvSpPr>
          <p:cNvPr id="3" name="Content Placeholder 2"/>
          <p:cNvSpPr>
            <a:spLocks noGrp="1"/>
          </p:cNvSpPr>
          <p:nvPr>
            <p:ph idx="1"/>
          </p:nvPr>
        </p:nvSpPr>
        <p:spPr/>
        <p:txBody>
          <a:bodyPr>
            <a:normAutofit/>
          </a:bodyPr>
          <a:lstStyle/>
          <a:p>
            <a:pPr marL="114300" indent="0">
              <a:buNone/>
            </a:pPr>
            <a:r>
              <a:rPr lang="en-US" sz="2800" dirty="0" smtClean="0">
                <a:latin typeface="Century"/>
                <a:cs typeface="Century"/>
              </a:rPr>
              <a:t>I got up this morning, and I make breakfast for myself and my siblings. We catch the bus just in time, and there was a new bus driver named Linda. When I arrived in first period class, the teacher says she wants to talk to me. It turns out that I’m nominated for Student of the Month, and I was so proud.</a:t>
            </a:r>
          </a:p>
          <a:p>
            <a:pPr marL="114300" indent="0">
              <a:buNone/>
            </a:pPr>
            <a:endParaRPr lang="en-US" sz="2800" dirty="0">
              <a:latin typeface="Century"/>
              <a:cs typeface="Century"/>
            </a:endParaRPr>
          </a:p>
          <a:p>
            <a:pPr marL="114300" indent="0" algn="ctr">
              <a:buNone/>
            </a:pPr>
            <a:r>
              <a:rPr lang="en-US" sz="2800" dirty="0" smtClean="0">
                <a:solidFill>
                  <a:srgbClr val="FF0000"/>
                </a:solidFill>
                <a:latin typeface="Century"/>
                <a:cs typeface="Century"/>
              </a:rPr>
              <a:t>What’s wrong with this paragraph?</a:t>
            </a:r>
            <a:endParaRPr lang="en-US" sz="2800" dirty="0">
              <a:solidFill>
                <a:srgbClr val="FF0000"/>
              </a:solidFill>
              <a:latin typeface="Century"/>
              <a:cs typeface="Century"/>
            </a:endParaRPr>
          </a:p>
        </p:txBody>
      </p:sp>
    </p:spTree>
    <p:extLst>
      <p:ext uri="{BB962C8B-B14F-4D97-AF65-F5344CB8AC3E}">
        <p14:creationId xmlns:p14="http://schemas.microsoft.com/office/powerpoint/2010/main" val="14502885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Types of tense</a:t>
            </a:r>
            <a:endParaRPr lang="en-US" dirty="0">
              <a:solidFill>
                <a:srgbClr val="FF6600"/>
              </a:solidFill>
            </a:endParaRPr>
          </a:p>
        </p:txBody>
      </p:sp>
      <p:sp>
        <p:nvSpPr>
          <p:cNvPr id="3" name="Content Placeholder 2"/>
          <p:cNvSpPr>
            <a:spLocks noGrp="1"/>
          </p:cNvSpPr>
          <p:nvPr>
            <p:ph idx="1"/>
          </p:nvPr>
        </p:nvSpPr>
        <p:spPr/>
        <p:txBody>
          <a:bodyPr>
            <a:normAutofit/>
          </a:bodyPr>
          <a:lstStyle/>
          <a:p>
            <a:r>
              <a:rPr lang="en-US" sz="2800" b="1" dirty="0" smtClean="0">
                <a:solidFill>
                  <a:srgbClr val="FF0000"/>
                </a:solidFill>
                <a:latin typeface="Century"/>
                <a:cs typeface="Century"/>
              </a:rPr>
              <a:t>Past:</a:t>
            </a:r>
            <a:r>
              <a:rPr lang="en-US" sz="2800" dirty="0" smtClean="0">
                <a:latin typeface="Century"/>
                <a:cs typeface="Century"/>
              </a:rPr>
              <a:t> Roger </a:t>
            </a:r>
            <a:r>
              <a:rPr lang="en-US" sz="2800" dirty="0" smtClean="0">
                <a:solidFill>
                  <a:srgbClr val="0000FF"/>
                </a:solidFill>
                <a:latin typeface="Century"/>
                <a:cs typeface="Century"/>
              </a:rPr>
              <a:t>tried</a:t>
            </a:r>
            <a:r>
              <a:rPr lang="en-US" sz="2800" dirty="0" smtClean="0">
                <a:latin typeface="Century"/>
                <a:cs typeface="Century"/>
              </a:rPr>
              <a:t> to steal Mrs. Jones’ purse.</a:t>
            </a:r>
          </a:p>
          <a:p>
            <a:endParaRPr lang="en-US" sz="2800" dirty="0">
              <a:latin typeface="Century"/>
              <a:cs typeface="Century"/>
            </a:endParaRPr>
          </a:p>
          <a:p>
            <a:r>
              <a:rPr lang="en-US" sz="2800" b="1" dirty="0" smtClean="0">
                <a:solidFill>
                  <a:srgbClr val="FF0000"/>
                </a:solidFill>
                <a:latin typeface="Century"/>
                <a:cs typeface="Century"/>
              </a:rPr>
              <a:t>Present:</a:t>
            </a:r>
            <a:r>
              <a:rPr lang="en-US" sz="2800" dirty="0" smtClean="0">
                <a:latin typeface="Century"/>
                <a:cs typeface="Century"/>
              </a:rPr>
              <a:t> Roger </a:t>
            </a:r>
            <a:r>
              <a:rPr lang="en-US" sz="2800" dirty="0" smtClean="0">
                <a:solidFill>
                  <a:srgbClr val="008000"/>
                </a:solidFill>
                <a:latin typeface="Century"/>
                <a:cs typeface="Century"/>
              </a:rPr>
              <a:t>tries</a:t>
            </a:r>
            <a:r>
              <a:rPr lang="en-US" sz="2800" dirty="0" smtClean="0">
                <a:latin typeface="Century"/>
                <a:cs typeface="Century"/>
              </a:rPr>
              <a:t> to steal Mrs. Jones’ purse.</a:t>
            </a:r>
          </a:p>
          <a:p>
            <a:endParaRPr lang="en-US" sz="2800" dirty="0">
              <a:latin typeface="Century"/>
              <a:cs typeface="Century"/>
            </a:endParaRPr>
          </a:p>
          <a:p>
            <a:r>
              <a:rPr lang="en-US" sz="2800" b="1" dirty="0" smtClean="0">
                <a:solidFill>
                  <a:srgbClr val="FF0000"/>
                </a:solidFill>
                <a:latin typeface="Century"/>
                <a:cs typeface="Century"/>
              </a:rPr>
              <a:t>Past within present: </a:t>
            </a:r>
            <a:r>
              <a:rPr lang="en-US" sz="2800" dirty="0" smtClean="0">
                <a:latin typeface="Century"/>
                <a:cs typeface="Century"/>
              </a:rPr>
              <a:t>Roger </a:t>
            </a:r>
            <a:r>
              <a:rPr lang="en-US" sz="2800" dirty="0" smtClean="0">
                <a:solidFill>
                  <a:srgbClr val="0000FF"/>
                </a:solidFill>
                <a:latin typeface="Century"/>
                <a:cs typeface="Century"/>
              </a:rPr>
              <a:t>tried</a:t>
            </a:r>
            <a:r>
              <a:rPr lang="en-US" sz="2800" dirty="0" smtClean="0">
                <a:latin typeface="Century"/>
                <a:cs typeface="Century"/>
              </a:rPr>
              <a:t> to steal Mrs. Jones’ purse </a:t>
            </a:r>
            <a:r>
              <a:rPr lang="en-US" sz="2800" dirty="0" smtClean="0">
                <a:solidFill>
                  <a:srgbClr val="0000FF"/>
                </a:solidFill>
                <a:latin typeface="Century"/>
                <a:cs typeface="Century"/>
              </a:rPr>
              <a:t>yesterday</a:t>
            </a:r>
            <a:r>
              <a:rPr lang="en-US" sz="2800" dirty="0" smtClean="0">
                <a:latin typeface="Century"/>
                <a:cs typeface="Century"/>
              </a:rPr>
              <a:t>, and </a:t>
            </a:r>
            <a:r>
              <a:rPr lang="en-US" sz="2800" dirty="0" smtClean="0">
                <a:solidFill>
                  <a:srgbClr val="008000"/>
                </a:solidFill>
                <a:latin typeface="Century"/>
                <a:cs typeface="Century"/>
              </a:rPr>
              <a:t>today</a:t>
            </a:r>
            <a:r>
              <a:rPr lang="en-US" sz="2800" dirty="0" smtClean="0">
                <a:latin typeface="Century"/>
                <a:cs typeface="Century"/>
              </a:rPr>
              <a:t> he </a:t>
            </a:r>
            <a:r>
              <a:rPr lang="en-US" sz="2800" dirty="0" smtClean="0">
                <a:solidFill>
                  <a:srgbClr val="008000"/>
                </a:solidFill>
                <a:latin typeface="Century"/>
                <a:cs typeface="Century"/>
              </a:rPr>
              <a:t>is using </a:t>
            </a:r>
            <a:r>
              <a:rPr lang="en-US" sz="2800" dirty="0" smtClean="0">
                <a:latin typeface="Century"/>
                <a:cs typeface="Century"/>
              </a:rPr>
              <a:t>her money to buy blue suede shoes.</a:t>
            </a:r>
            <a:endParaRPr lang="en-US" sz="2800" dirty="0">
              <a:latin typeface="Century"/>
              <a:cs typeface="Century"/>
            </a:endParaRPr>
          </a:p>
        </p:txBody>
      </p:sp>
    </p:spTree>
    <p:extLst>
      <p:ext uri="{BB962C8B-B14F-4D97-AF65-F5344CB8AC3E}">
        <p14:creationId xmlns:p14="http://schemas.microsoft.com/office/powerpoint/2010/main" val="24910280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Revise your paper</a:t>
            </a:r>
            <a:endParaRPr lang="en-US" dirty="0">
              <a:solidFill>
                <a:srgbClr val="FF6600"/>
              </a:solidFill>
            </a:endParaRPr>
          </a:p>
        </p:txBody>
      </p:sp>
      <p:sp>
        <p:nvSpPr>
          <p:cNvPr id="3" name="Content Placeholder 2"/>
          <p:cNvSpPr>
            <a:spLocks noGrp="1"/>
          </p:cNvSpPr>
          <p:nvPr>
            <p:ph idx="1"/>
          </p:nvPr>
        </p:nvSpPr>
        <p:spPr/>
        <p:txBody>
          <a:bodyPr/>
          <a:lstStyle/>
          <a:p>
            <a:pPr marL="114300" indent="0">
              <a:buNone/>
            </a:pPr>
            <a:r>
              <a:rPr lang="en-US" sz="4000" dirty="0">
                <a:latin typeface="Century"/>
                <a:cs typeface="Century"/>
              </a:rPr>
              <a:t>Look for </a:t>
            </a:r>
            <a:r>
              <a:rPr lang="en-US" sz="4000" dirty="0" smtClean="0">
                <a:latin typeface="Century"/>
                <a:cs typeface="Century"/>
              </a:rPr>
              <a:t>leaps of tense in </a:t>
            </a:r>
            <a:r>
              <a:rPr lang="en-US" sz="4000" dirty="0">
                <a:latin typeface="Century"/>
                <a:cs typeface="Century"/>
              </a:rPr>
              <a:t>your </a:t>
            </a:r>
            <a:r>
              <a:rPr lang="en-US" sz="4000" dirty="0" smtClean="0">
                <a:latin typeface="Century"/>
                <a:cs typeface="Century"/>
              </a:rPr>
              <a:t>narrative and figure out whether past or present works best for your story as a whole.</a:t>
            </a:r>
            <a:endParaRPr lang="en-US" dirty="0"/>
          </a:p>
        </p:txBody>
      </p:sp>
    </p:spTree>
    <p:extLst>
      <p:ext uri="{BB962C8B-B14F-4D97-AF65-F5344CB8AC3E}">
        <p14:creationId xmlns:p14="http://schemas.microsoft.com/office/powerpoint/2010/main" val="16149688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III. Writing dialogue</a:t>
            </a:r>
            <a:endParaRPr lang="en-US" dirty="0">
              <a:solidFill>
                <a:srgbClr val="FF6600"/>
              </a:solidFill>
            </a:endParaRPr>
          </a:p>
        </p:txBody>
      </p:sp>
      <p:sp>
        <p:nvSpPr>
          <p:cNvPr id="3" name="Content Placeholder 2"/>
          <p:cNvSpPr>
            <a:spLocks noGrp="1"/>
          </p:cNvSpPr>
          <p:nvPr>
            <p:ph idx="1"/>
          </p:nvPr>
        </p:nvSpPr>
        <p:spPr/>
        <p:txBody>
          <a:bodyPr>
            <a:normAutofit/>
          </a:bodyPr>
          <a:lstStyle/>
          <a:p>
            <a:pPr marL="114300" indent="0">
              <a:buNone/>
            </a:pPr>
            <a:r>
              <a:rPr lang="en-US" sz="2600" dirty="0" smtClean="0">
                <a:latin typeface="Century"/>
                <a:cs typeface="Century"/>
              </a:rPr>
              <a:t>“Put down that gun,” the police officer said. “All right, fine,” I said. “This day has been crazy.” “Tell me about it,” he said. “The sirens have been going since noon.” “What’s the trouble?” “Oh, things always get out of hand the day before a holiday.” “I think a neighborhood watch program could solve some of those issues,” I said. “If only we had the funding.” “Yes, for sure. We should petition the mayor.”</a:t>
            </a:r>
          </a:p>
          <a:p>
            <a:pPr marL="114300" indent="0">
              <a:buNone/>
            </a:pPr>
            <a:endParaRPr lang="en-US" sz="2600" dirty="0">
              <a:latin typeface="Century"/>
              <a:cs typeface="Century"/>
            </a:endParaRPr>
          </a:p>
          <a:p>
            <a:pPr marL="114300" indent="0" algn="ctr">
              <a:buNone/>
            </a:pPr>
            <a:endParaRPr lang="en-US" sz="2600" dirty="0" smtClean="0">
              <a:solidFill>
                <a:srgbClr val="FF0000"/>
              </a:solidFill>
              <a:latin typeface="Century"/>
              <a:cs typeface="Century"/>
            </a:endParaRPr>
          </a:p>
          <a:p>
            <a:pPr marL="114300" indent="0">
              <a:buNone/>
            </a:pPr>
            <a:endParaRPr lang="en-US" sz="2600" dirty="0">
              <a:latin typeface="Century"/>
              <a:cs typeface="Century"/>
            </a:endParaRPr>
          </a:p>
          <a:p>
            <a:pPr marL="114300" indent="0">
              <a:buNone/>
            </a:pPr>
            <a:endParaRPr lang="en-US" sz="2600" dirty="0">
              <a:latin typeface="Century"/>
              <a:cs typeface="Century"/>
            </a:endParaRPr>
          </a:p>
        </p:txBody>
      </p:sp>
    </p:spTree>
    <p:extLst>
      <p:ext uri="{BB962C8B-B14F-4D97-AF65-F5344CB8AC3E}">
        <p14:creationId xmlns:p14="http://schemas.microsoft.com/office/powerpoint/2010/main" val="9196383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Is this better?</a:t>
            </a:r>
            <a:endParaRPr lang="en-US" dirty="0">
              <a:solidFill>
                <a:srgbClr val="FF6600"/>
              </a:solidFill>
            </a:endParaRPr>
          </a:p>
        </p:txBody>
      </p:sp>
      <p:sp>
        <p:nvSpPr>
          <p:cNvPr id="3" name="Content Placeholder 2"/>
          <p:cNvSpPr>
            <a:spLocks noGrp="1"/>
          </p:cNvSpPr>
          <p:nvPr>
            <p:ph idx="1"/>
          </p:nvPr>
        </p:nvSpPr>
        <p:spPr/>
        <p:txBody>
          <a:bodyPr/>
          <a:lstStyle/>
          <a:p>
            <a:pPr marL="114300" indent="0">
              <a:buNone/>
            </a:pPr>
            <a:r>
              <a:rPr lang="en-US" sz="2400" dirty="0">
                <a:latin typeface="Century"/>
                <a:cs typeface="Century"/>
              </a:rPr>
              <a:t>“Put down that gun,” the police officer said. </a:t>
            </a:r>
            <a:endParaRPr lang="en-US" sz="2400" dirty="0" smtClean="0">
              <a:latin typeface="Century"/>
              <a:cs typeface="Century"/>
            </a:endParaRPr>
          </a:p>
          <a:p>
            <a:pPr marL="114300" indent="0">
              <a:buNone/>
            </a:pPr>
            <a:r>
              <a:rPr lang="en-US" sz="2400" dirty="0" smtClean="0">
                <a:latin typeface="Century"/>
                <a:cs typeface="Century"/>
              </a:rPr>
              <a:t>“</a:t>
            </a:r>
            <a:r>
              <a:rPr lang="en-US" sz="2400" dirty="0">
                <a:latin typeface="Century"/>
                <a:cs typeface="Century"/>
              </a:rPr>
              <a:t>All right, fine,” I said. “This day has been crazy.” </a:t>
            </a:r>
            <a:endParaRPr lang="en-US" sz="2400" dirty="0" smtClean="0">
              <a:latin typeface="Century"/>
              <a:cs typeface="Century"/>
            </a:endParaRPr>
          </a:p>
          <a:p>
            <a:pPr marL="114300" indent="0">
              <a:buNone/>
            </a:pPr>
            <a:r>
              <a:rPr lang="en-US" sz="2400" dirty="0" smtClean="0">
                <a:latin typeface="Century"/>
                <a:cs typeface="Century"/>
              </a:rPr>
              <a:t>“</a:t>
            </a:r>
            <a:r>
              <a:rPr lang="en-US" sz="2400" dirty="0">
                <a:latin typeface="Century"/>
                <a:cs typeface="Century"/>
              </a:rPr>
              <a:t>Tell me about it,” he said. “The sirens have been going since noon.” </a:t>
            </a:r>
            <a:endParaRPr lang="en-US" sz="2400" dirty="0" smtClean="0">
              <a:latin typeface="Century"/>
              <a:cs typeface="Century"/>
            </a:endParaRPr>
          </a:p>
          <a:p>
            <a:pPr marL="114300" indent="0">
              <a:buNone/>
            </a:pPr>
            <a:r>
              <a:rPr lang="en-US" sz="2400" dirty="0" smtClean="0">
                <a:latin typeface="Century"/>
                <a:cs typeface="Century"/>
              </a:rPr>
              <a:t>“</a:t>
            </a:r>
            <a:r>
              <a:rPr lang="en-US" sz="2400" dirty="0">
                <a:latin typeface="Century"/>
                <a:cs typeface="Century"/>
              </a:rPr>
              <a:t>What’s the trouble?” </a:t>
            </a:r>
            <a:endParaRPr lang="en-US" sz="2400" dirty="0" smtClean="0">
              <a:latin typeface="Century"/>
              <a:cs typeface="Century"/>
            </a:endParaRPr>
          </a:p>
          <a:p>
            <a:pPr marL="114300" indent="0">
              <a:buNone/>
            </a:pPr>
            <a:r>
              <a:rPr lang="en-US" sz="2400" dirty="0" smtClean="0">
                <a:latin typeface="Century"/>
                <a:cs typeface="Century"/>
              </a:rPr>
              <a:t>“</a:t>
            </a:r>
            <a:r>
              <a:rPr lang="en-US" sz="2400" dirty="0">
                <a:latin typeface="Century"/>
                <a:cs typeface="Century"/>
              </a:rPr>
              <a:t>Oh, things always get out of hand the day before a holiday.” </a:t>
            </a:r>
            <a:endParaRPr lang="en-US" sz="2400" dirty="0" smtClean="0">
              <a:latin typeface="Century"/>
              <a:cs typeface="Century"/>
            </a:endParaRPr>
          </a:p>
          <a:p>
            <a:pPr marL="114300" indent="0">
              <a:buNone/>
            </a:pPr>
            <a:r>
              <a:rPr lang="en-US" sz="2400" dirty="0" smtClean="0">
                <a:latin typeface="Century"/>
                <a:cs typeface="Century"/>
              </a:rPr>
              <a:t>“</a:t>
            </a:r>
            <a:r>
              <a:rPr lang="en-US" sz="2400" dirty="0">
                <a:latin typeface="Century"/>
                <a:cs typeface="Century"/>
              </a:rPr>
              <a:t>I think a neighborhood watch program could solve some of those issues,” I said. “If only we had the funding.” </a:t>
            </a:r>
            <a:endParaRPr lang="en-US" sz="2400" dirty="0" smtClean="0">
              <a:latin typeface="Century"/>
              <a:cs typeface="Century"/>
            </a:endParaRPr>
          </a:p>
          <a:p>
            <a:pPr marL="114300" indent="0">
              <a:buNone/>
            </a:pPr>
            <a:r>
              <a:rPr lang="en-US" sz="2400" dirty="0" smtClean="0">
                <a:latin typeface="Century"/>
                <a:cs typeface="Century"/>
              </a:rPr>
              <a:t>“</a:t>
            </a:r>
            <a:r>
              <a:rPr lang="en-US" sz="2400" dirty="0">
                <a:latin typeface="Century"/>
                <a:cs typeface="Century"/>
              </a:rPr>
              <a:t>Yes, for sure. We should petition the mayor.”</a:t>
            </a:r>
          </a:p>
          <a:p>
            <a:pPr marL="114300" indent="0">
              <a:buNone/>
            </a:pPr>
            <a:endParaRPr lang="en-US" dirty="0"/>
          </a:p>
        </p:txBody>
      </p:sp>
    </p:spTree>
    <p:extLst>
      <p:ext uri="{BB962C8B-B14F-4D97-AF65-F5344CB8AC3E}">
        <p14:creationId xmlns:p14="http://schemas.microsoft.com/office/powerpoint/2010/main" val="276141336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Revise your paper</a:t>
            </a:r>
            <a:endParaRPr lang="en-US" dirty="0">
              <a:solidFill>
                <a:srgbClr val="FF6600"/>
              </a:solidFill>
            </a:endParaRPr>
          </a:p>
        </p:txBody>
      </p:sp>
      <p:sp>
        <p:nvSpPr>
          <p:cNvPr id="3" name="Content Placeholder 2"/>
          <p:cNvSpPr>
            <a:spLocks noGrp="1"/>
          </p:cNvSpPr>
          <p:nvPr>
            <p:ph idx="1"/>
          </p:nvPr>
        </p:nvSpPr>
        <p:spPr/>
        <p:txBody>
          <a:bodyPr/>
          <a:lstStyle/>
          <a:p>
            <a:pPr marL="114300" indent="0">
              <a:buNone/>
            </a:pPr>
            <a:r>
              <a:rPr lang="en-US" sz="4000" dirty="0">
                <a:latin typeface="Century"/>
                <a:cs typeface="Century"/>
              </a:rPr>
              <a:t>Look for </a:t>
            </a:r>
            <a:r>
              <a:rPr lang="en-US" sz="4000" dirty="0" smtClean="0">
                <a:latin typeface="Century"/>
                <a:cs typeface="Century"/>
              </a:rPr>
              <a:t>places in your narrative where dialogue is crammed together without line breaks. Make the paragraph symbol to indicate when a new paragraph should begin.</a:t>
            </a:r>
            <a:endParaRPr lang="en-US" sz="4000" dirty="0"/>
          </a:p>
        </p:txBody>
      </p:sp>
    </p:spTree>
    <p:extLst>
      <p:ext uri="{BB962C8B-B14F-4D97-AF65-F5344CB8AC3E}">
        <p14:creationId xmlns:p14="http://schemas.microsoft.com/office/powerpoint/2010/main" val="29131225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rPr>
              <a:t>Even famous writers struggle</a:t>
            </a:r>
            <a:endParaRPr lang="en-US" dirty="0">
              <a:solidFill>
                <a:srgbClr val="FF6600"/>
              </a:solidFill>
            </a:endParaRPr>
          </a:p>
        </p:txBody>
      </p:sp>
      <p:sp>
        <p:nvSpPr>
          <p:cNvPr id="3" name="Content Placeholder 2"/>
          <p:cNvSpPr>
            <a:spLocks noGrp="1"/>
          </p:cNvSpPr>
          <p:nvPr>
            <p:ph idx="1"/>
          </p:nvPr>
        </p:nvSpPr>
        <p:spPr/>
        <p:txBody>
          <a:bodyPr>
            <a:normAutofit fontScale="92500" lnSpcReduction="20000"/>
          </a:bodyPr>
          <a:lstStyle/>
          <a:p>
            <a:pPr marL="114300" indent="0">
              <a:buNone/>
            </a:pPr>
            <a:r>
              <a:rPr lang="en-US" b="1" dirty="0" smtClean="0">
                <a:latin typeface="Century"/>
                <a:cs typeface="Century"/>
              </a:rPr>
              <a:t>“The best writing is rewriting.”</a:t>
            </a:r>
          </a:p>
          <a:p>
            <a:pPr marL="114300" indent="0">
              <a:buNone/>
            </a:pPr>
            <a:r>
              <a:rPr lang="en-US" i="1" dirty="0" smtClean="0">
                <a:solidFill>
                  <a:srgbClr val="FF0000"/>
                </a:solidFill>
                <a:latin typeface="Century"/>
                <a:cs typeface="Century"/>
              </a:rPr>
              <a:t>—E.B. White</a:t>
            </a:r>
          </a:p>
          <a:p>
            <a:pPr marL="114300" indent="0">
              <a:buNone/>
            </a:pPr>
            <a:endParaRPr lang="en-US" dirty="0">
              <a:latin typeface="Century"/>
              <a:cs typeface="Century"/>
            </a:endParaRPr>
          </a:p>
          <a:p>
            <a:pPr marL="114300" indent="0">
              <a:buNone/>
            </a:pPr>
            <a:r>
              <a:rPr lang="en-US" b="1" dirty="0" smtClean="0">
                <a:latin typeface="Century"/>
                <a:cs typeface="Century"/>
              </a:rPr>
              <a:t>“I believe more in the scissors than I do in the pencil.”</a:t>
            </a:r>
          </a:p>
          <a:p>
            <a:pPr marL="114300" indent="0">
              <a:buNone/>
            </a:pPr>
            <a:r>
              <a:rPr lang="en-US" i="1" dirty="0" smtClean="0">
                <a:solidFill>
                  <a:srgbClr val="FF0000"/>
                </a:solidFill>
                <a:latin typeface="Century"/>
                <a:cs typeface="Century"/>
              </a:rPr>
              <a:t>—Truman Capote</a:t>
            </a:r>
          </a:p>
          <a:p>
            <a:pPr marL="114300" indent="0">
              <a:buNone/>
            </a:pPr>
            <a:endParaRPr lang="en-US" dirty="0">
              <a:latin typeface="Century"/>
              <a:cs typeface="Century"/>
            </a:endParaRPr>
          </a:p>
          <a:p>
            <a:pPr marL="114300" indent="0">
              <a:buNone/>
            </a:pPr>
            <a:r>
              <a:rPr lang="en-US" b="1" dirty="0" smtClean="0">
                <a:latin typeface="Century"/>
                <a:cs typeface="Century"/>
              </a:rPr>
              <a:t>“Every writer I know has trouble writing.”</a:t>
            </a:r>
          </a:p>
          <a:p>
            <a:pPr marL="114300" indent="0">
              <a:buNone/>
            </a:pPr>
            <a:r>
              <a:rPr lang="en-US" i="1" dirty="0" smtClean="0">
                <a:solidFill>
                  <a:srgbClr val="FF0000"/>
                </a:solidFill>
                <a:latin typeface="Century"/>
                <a:cs typeface="Century"/>
              </a:rPr>
              <a:t>—Joseph Heller</a:t>
            </a:r>
          </a:p>
          <a:p>
            <a:pPr marL="114300" indent="0">
              <a:buNone/>
            </a:pPr>
            <a:endParaRPr lang="en-US" dirty="0">
              <a:latin typeface="Century"/>
              <a:cs typeface="Century"/>
            </a:endParaRPr>
          </a:p>
          <a:p>
            <a:pPr marL="114300" indent="0">
              <a:buNone/>
            </a:pPr>
            <a:r>
              <a:rPr lang="en-US" b="1" dirty="0" smtClean="0">
                <a:latin typeface="Century"/>
                <a:cs typeface="Century"/>
              </a:rPr>
              <a:t>“I always do the first line well, but I have trouble doing the others.”</a:t>
            </a:r>
          </a:p>
          <a:p>
            <a:pPr marL="114300" indent="0">
              <a:buNone/>
            </a:pPr>
            <a:r>
              <a:rPr lang="en-US" i="1" dirty="0" smtClean="0">
                <a:solidFill>
                  <a:srgbClr val="FF0000"/>
                </a:solidFill>
                <a:latin typeface="Century"/>
                <a:cs typeface="Century"/>
              </a:rPr>
              <a:t>—Moliere</a:t>
            </a:r>
            <a:r>
              <a:rPr lang="en-US" dirty="0" smtClean="0">
                <a:latin typeface="Century"/>
                <a:cs typeface="Century"/>
              </a:rPr>
              <a:t> </a:t>
            </a:r>
          </a:p>
          <a:p>
            <a:pPr marL="114300" indent="0">
              <a:buNone/>
            </a:pPr>
            <a:endParaRPr lang="en-US" dirty="0">
              <a:latin typeface="Century"/>
              <a:cs typeface="Century"/>
            </a:endParaRPr>
          </a:p>
          <a:p>
            <a:pPr marL="114300" indent="0">
              <a:buNone/>
            </a:pPr>
            <a:r>
              <a:rPr lang="en-US" b="1" dirty="0" smtClean="0">
                <a:latin typeface="Century"/>
                <a:cs typeface="Century"/>
              </a:rPr>
              <a:t>“I have rewritten—often several times—every word I have ever published. My </a:t>
            </a:r>
            <a:r>
              <a:rPr lang="en-US" b="1" dirty="0">
                <a:latin typeface="Century"/>
                <a:cs typeface="Century"/>
              </a:rPr>
              <a:t>pencils outlast their erasers.</a:t>
            </a:r>
            <a:r>
              <a:rPr lang="en-US" b="1" dirty="0" smtClean="0">
                <a:latin typeface="Century"/>
                <a:cs typeface="Century"/>
              </a:rPr>
              <a:t>”</a:t>
            </a:r>
          </a:p>
          <a:p>
            <a:pPr marL="114300" indent="0">
              <a:buNone/>
            </a:pPr>
            <a:r>
              <a:rPr lang="en-US" i="1" dirty="0" smtClean="0">
                <a:solidFill>
                  <a:srgbClr val="FF0000"/>
                </a:solidFill>
                <a:latin typeface="Century"/>
                <a:cs typeface="Century"/>
              </a:rPr>
              <a:t>—</a:t>
            </a:r>
            <a:r>
              <a:rPr lang="en-US" i="1" dirty="0">
                <a:solidFill>
                  <a:srgbClr val="FF0000"/>
                </a:solidFill>
                <a:latin typeface="Century"/>
                <a:cs typeface="Century"/>
              </a:rPr>
              <a:t>Vladimir Nabokov</a:t>
            </a:r>
          </a:p>
          <a:p>
            <a:pPr marL="114300" indent="0">
              <a:buNone/>
            </a:pPr>
            <a:endParaRPr lang="en-US" dirty="0">
              <a:latin typeface="Century"/>
              <a:cs typeface="Century"/>
            </a:endParaRPr>
          </a:p>
        </p:txBody>
      </p:sp>
    </p:spTree>
    <p:extLst>
      <p:ext uri="{BB962C8B-B14F-4D97-AF65-F5344CB8AC3E}">
        <p14:creationId xmlns:p14="http://schemas.microsoft.com/office/powerpoint/2010/main" val="29303948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I. Run-on sentences</a:t>
            </a:r>
            <a:endParaRPr lang="en-US" dirty="0">
              <a:solidFill>
                <a:srgbClr val="FF6600"/>
              </a:solidFill>
            </a:endParaRPr>
          </a:p>
        </p:txBody>
      </p:sp>
      <p:sp>
        <p:nvSpPr>
          <p:cNvPr id="3" name="Content Placeholder 2"/>
          <p:cNvSpPr>
            <a:spLocks noGrp="1"/>
          </p:cNvSpPr>
          <p:nvPr>
            <p:ph idx="1"/>
          </p:nvPr>
        </p:nvSpPr>
        <p:spPr/>
        <p:txBody>
          <a:bodyPr>
            <a:normAutofit lnSpcReduction="10000"/>
          </a:bodyPr>
          <a:lstStyle/>
          <a:p>
            <a:pPr marL="114300" indent="0">
              <a:buNone/>
            </a:pPr>
            <a:r>
              <a:rPr lang="en-US" sz="4000" dirty="0" err="1" smtClean="0">
                <a:latin typeface="Century"/>
                <a:cs typeface="Century"/>
              </a:rPr>
              <a:t>Zayn</a:t>
            </a:r>
            <a:r>
              <a:rPr lang="en-US" sz="4000" dirty="0" smtClean="0">
                <a:latin typeface="Century"/>
                <a:cs typeface="Century"/>
              </a:rPr>
              <a:t> Malik left </a:t>
            </a:r>
            <a:r>
              <a:rPr lang="en-US" sz="4000" smtClean="0">
                <a:latin typeface="Century"/>
                <a:cs typeface="Century"/>
              </a:rPr>
              <a:t>One Direction </a:t>
            </a:r>
            <a:r>
              <a:rPr lang="en-US" sz="4000" dirty="0" smtClean="0">
                <a:latin typeface="Century"/>
                <a:cs typeface="Century"/>
              </a:rPr>
              <a:t>this week, he said he was tired of being in the band.</a:t>
            </a:r>
          </a:p>
          <a:p>
            <a:pPr marL="114300" indent="0">
              <a:buNone/>
            </a:pPr>
            <a:endParaRPr lang="en-US" sz="4000" dirty="0">
              <a:latin typeface="Century"/>
              <a:cs typeface="Century"/>
            </a:endParaRPr>
          </a:p>
          <a:p>
            <a:pPr marL="114300" indent="0">
              <a:buNone/>
            </a:pPr>
            <a:r>
              <a:rPr lang="en-US" sz="4000" dirty="0" smtClean="0">
                <a:latin typeface="Century"/>
                <a:cs typeface="Century"/>
              </a:rPr>
              <a:t>Emma Watson is my favorite actress, she should win the Nobel Prize, I admire her activism, too.</a:t>
            </a:r>
            <a:endParaRPr lang="en-US" sz="4000" dirty="0">
              <a:latin typeface="Century"/>
              <a:cs typeface="Century"/>
            </a:endParaRPr>
          </a:p>
        </p:txBody>
      </p:sp>
    </p:spTree>
    <p:extLst>
      <p:ext uri="{BB962C8B-B14F-4D97-AF65-F5344CB8AC3E}">
        <p14:creationId xmlns:p14="http://schemas.microsoft.com/office/powerpoint/2010/main" val="47034370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How to fix?</a:t>
            </a:r>
            <a:endParaRPr lang="en-US" dirty="0">
              <a:solidFill>
                <a:srgbClr val="FF6600"/>
              </a:solidFill>
            </a:endParaRPr>
          </a:p>
        </p:txBody>
      </p:sp>
      <p:sp>
        <p:nvSpPr>
          <p:cNvPr id="3" name="Content Placeholder 2"/>
          <p:cNvSpPr>
            <a:spLocks noGrp="1"/>
          </p:cNvSpPr>
          <p:nvPr>
            <p:ph idx="1"/>
          </p:nvPr>
        </p:nvSpPr>
        <p:spPr/>
        <p:txBody>
          <a:bodyPr>
            <a:noAutofit/>
          </a:bodyPr>
          <a:lstStyle/>
          <a:p>
            <a:pPr marL="114300" indent="0" algn="ctr">
              <a:buNone/>
            </a:pPr>
            <a:r>
              <a:rPr lang="en-US" sz="3200" b="1" dirty="0" smtClean="0">
                <a:latin typeface="Century"/>
                <a:cs typeface="Century"/>
              </a:rPr>
              <a:t>1. Periods or semi-colons</a:t>
            </a:r>
          </a:p>
          <a:p>
            <a:pPr marL="114300" indent="0">
              <a:buNone/>
            </a:pPr>
            <a:endParaRPr lang="en-US" sz="3200" dirty="0">
              <a:latin typeface="Century"/>
              <a:cs typeface="Century"/>
            </a:endParaRPr>
          </a:p>
          <a:p>
            <a:pPr marL="114300" indent="0">
              <a:buNone/>
            </a:pPr>
            <a:r>
              <a:rPr lang="en-US" sz="3200" dirty="0" err="1" smtClean="0">
                <a:latin typeface="Century"/>
                <a:cs typeface="Century"/>
              </a:rPr>
              <a:t>Zayn</a:t>
            </a:r>
            <a:r>
              <a:rPr lang="en-US" sz="3200" dirty="0" smtClean="0">
                <a:latin typeface="Century"/>
                <a:cs typeface="Century"/>
              </a:rPr>
              <a:t> Malik left One Direction this </a:t>
            </a:r>
            <a:r>
              <a:rPr lang="en-US" sz="3200" u="sng" dirty="0" smtClean="0">
                <a:solidFill>
                  <a:srgbClr val="008000"/>
                </a:solidFill>
                <a:latin typeface="Century"/>
                <a:cs typeface="Century"/>
              </a:rPr>
              <a:t>week. He </a:t>
            </a:r>
            <a:r>
              <a:rPr lang="en-US" sz="3200" dirty="0" smtClean="0">
                <a:latin typeface="Century"/>
                <a:cs typeface="Century"/>
              </a:rPr>
              <a:t>said he was tired of being in the band.</a:t>
            </a:r>
          </a:p>
          <a:p>
            <a:pPr marL="114300" indent="0">
              <a:buNone/>
            </a:pPr>
            <a:endParaRPr lang="en-US" sz="3200" dirty="0">
              <a:latin typeface="Century"/>
              <a:cs typeface="Century"/>
            </a:endParaRPr>
          </a:p>
          <a:p>
            <a:pPr marL="114300" indent="0">
              <a:buNone/>
            </a:pPr>
            <a:r>
              <a:rPr lang="en-US" sz="3200" dirty="0" smtClean="0">
                <a:latin typeface="Century"/>
                <a:cs typeface="Century"/>
              </a:rPr>
              <a:t>Emma Watson is my favorite </a:t>
            </a:r>
            <a:r>
              <a:rPr lang="en-US" sz="3200" u="sng" dirty="0" smtClean="0">
                <a:solidFill>
                  <a:srgbClr val="008000"/>
                </a:solidFill>
                <a:latin typeface="Century"/>
                <a:cs typeface="Century"/>
              </a:rPr>
              <a:t>actress; she </a:t>
            </a:r>
            <a:r>
              <a:rPr lang="en-US" sz="3200" dirty="0" smtClean="0">
                <a:latin typeface="Century"/>
                <a:cs typeface="Century"/>
              </a:rPr>
              <a:t>should win the </a:t>
            </a:r>
            <a:r>
              <a:rPr lang="en-US" sz="3200" u="sng" dirty="0" smtClean="0">
                <a:solidFill>
                  <a:srgbClr val="008000"/>
                </a:solidFill>
                <a:latin typeface="Century"/>
                <a:cs typeface="Century"/>
              </a:rPr>
              <a:t>Nobel Prize. I</a:t>
            </a:r>
            <a:r>
              <a:rPr lang="en-US" sz="3200" dirty="0" smtClean="0">
                <a:solidFill>
                  <a:srgbClr val="008000"/>
                </a:solidFill>
                <a:latin typeface="Century"/>
                <a:cs typeface="Century"/>
              </a:rPr>
              <a:t> </a:t>
            </a:r>
            <a:r>
              <a:rPr lang="en-US" sz="3200" dirty="0" smtClean="0">
                <a:latin typeface="Century"/>
                <a:cs typeface="Century"/>
              </a:rPr>
              <a:t>admire her activism, too.</a:t>
            </a:r>
            <a:endParaRPr lang="en-US" sz="3200" dirty="0">
              <a:latin typeface="Century"/>
              <a:cs typeface="Century"/>
            </a:endParaRPr>
          </a:p>
        </p:txBody>
      </p:sp>
    </p:spTree>
    <p:extLst>
      <p:ext uri="{BB962C8B-B14F-4D97-AF65-F5344CB8AC3E}">
        <p14:creationId xmlns:p14="http://schemas.microsoft.com/office/powerpoint/2010/main" val="36453951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How to fix?</a:t>
            </a:r>
            <a:endParaRPr lang="en-US" dirty="0">
              <a:solidFill>
                <a:srgbClr val="FF6600"/>
              </a:solidFill>
            </a:endParaRPr>
          </a:p>
        </p:txBody>
      </p:sp>
      <p:sp>
        <p:nvSpPr>
          <p:cNvPr id="3" name="Content Placeholder 2"/>
          <p:cNvSpPr>
            <a:spLocks noGrp="1"/>
          </p:cNvSpPr>
          <p:nvPr>
            <p:ph idx="1"/>
          </p:nvPr>
        </p:nvSpPr>
        <p:spPr/>
        <p:txBody>
          <a:bodyPr>
            <a:normAutofit fontScale="77500" lnSpcReduction="20000"/>
          </a:bodyPr>
          <a:lstStyle/>
          <a:p>
            <a:pPr marL="114300" indent="0" algn="ctr">
              <a:buNone/>
            </a:pPr>
            <a:r>
              <a:rPr lang="en-US" sz="3200" b="1" dirty="0" smtClean="0">
                <a:solidFill>
                  <a:srgbClr val="2F2B20"/>
                </a:solidFill>
                <a:latin typeface="Century"/>
                <a:cs typeface="Century"/>
              </a:rPr>
              <a:t>2. Conjunctions (words that </a:t>
            </a:r>
            <a:r>
              <a:rPr lang="en-US" sz="3200" b="1" dirty="0" smtClean="0">
                <a:latin typeface="Century"/>
                <a:cs typeface="Century"/>
              </a:rPr>
              <a:t>link two independent clauses/sentences)</a:t>
            </a:r>
            <a:endParaRPr lang="en-US" sz="3200" b="1" dirty="0">
              <a:latin typeface="Century"/>
              <a:cs typeface="Century"/>
            </a:endParaRPr>
          </a:p>
          <a:p>
            <a:pPr marL="114300" indent="0">
              <a:buNone/>
            </a:pPr>
            <a:endParaRPr lang="en-US" sz="3200" dirty="0">
              <a:latin typeface="Century"/>
              <a:cs typeface="Century"/>
            </a:endParaRPr>
          </a:p>
          <a:p>
            <a:pPr marL="114300" indent="0">
              <a:buNone/>
            </a:pPr>
            <a:r>
              <a:rPr lang="en-US" sz="3200" dirty="0" err="1">
                <a:latin typeface="Century"/>
                <a:cs typeface="Century"/>
              </a:rPr>
              <a:t>Zayn</a:t>
            </a:r>
            <a:r>
              <a:rPr lang="en-US" sz="3200" dirty="0">
                <a:latin typeface="Century"/>
                <a:cs typeface="Century"/>
              </a:rPr>
              <a:t> Malik left One Direction this </a:t>
            </a:r>
            <a:r>
              <a:rPr lang="en-US" sz="3200" u="sng" dirty="0" smtClean="0">
                <a:solidFill>
                  <a:srgbClr val="008000"/>
                </a:solidFill>
                <a:latin typeface="Century"/>
                <a:cs typeface="Century"/>
              </a:rPr>
              <a:t>week, and </a:t>
            </a:r>
            <a:r>
              <a:rPr lang="en-US" sz="3200" dirty="0" smtClean="0">
                <a:latin typeface="Century"/>
                <a:cs typeface="Century"/>
              </a:rPr>
              <a:t>he </a:t>
            </a:r>
            <a:r>
              <a:rPr lang="en-US" sz="3200" dirty="0">
                <a:latin typeface="Century"/>
                <a:cs typeface="Century"/>
              </a:rPr>
              <a:t>said he was tired of being in the band.</a:t>
            </a:r>
          </a:p>
          <a:p>
            <a:pPr marL="114300" indent="0">
              <a:buNone/>
            </a:pPr>
            <a:endParaRPr lang="en-US" sz="3200" dirty="0">
              <a:latin typeface="Century"/>
              <a:cs typeface="Century"/>
            </a:endParaRPr>
          </a:p>
          <a:p>
            <a:pPr marL="114300" indent="0">
              <a:buNone/>
            </a:pPr>
            <a:r>
              <a:rPr lang="en-US" sz="3200" dirty="0">
                <a:latin typeface="Century"/>
                <a:cs typeface="Century"/>
              </a:rPr>
              <a:t>Emma Watson is my favorite </a:t>
            </a:r>
            <a:r>
              <a:rPr lang="en-US" sz="3200" u="sng" dirty="0" smtClean="0">
                <a:solidFill>
                  <a:srgbClr val="008000"/>
                </a:solidFill>
                <a:latin typeface="Century"/>
                <a:cs typeface="Century"/>
              </a:rPr>
              <a:t>actress, so</a:t>
            </a:r>
            <a:r>
              <a:rPr lang="en-US" sz="3200" dirty="0" smtClean="0">
                <a:solidFill>
                  <a:srgbClr val="2F2B20"/>
                </a:solidFill>
                <a:latin typeface="Century"/>
                <a:cs typeface="Century"/>
              </a:rPr>
              <a:t> she</a:t>
            </a:r>
            <a:r>
              <a:rPr lang="en-US" sz="3200" u="sng" dirty="0" smtClean="0">
                <a:solidFill>
                  <a:srgbClr val="008000"/>
                </a:solidFill>
                <a:latin typeface="Century"/>
                <a:cs typeface="Century"/>
              </a:rPr>
              <a:t> </a:t>
            </a:r>
            <a:r>
              <a:rPr lang="en-US" sz="3200" dirty="0">
                <a:latin typeface="Century"/>
                <a:cs typeface="Century"/>
              </a:rPr>
              <a:t>should win the </a:t>
            </a:r>
            <a:r>
              <a:rPr lang="en-US" sz="3200" dirty="0" smtClean="0">
                <a:solidFill>
                  <a:srgbClr val="2F2B20"/>
                </a:solidFill>
                <a:latin typeface="Century"/>
                <a:cs typeface="Century"/>
              </a:rPr>
              <a:t>Nobel Prize. I</a:t>
            </a:r>
            <a:r>
              <a:rPr lang="en-US" sz="3200" dirty="0" smtClean="0">
                <a:solidFill>
                  <a:srgbClr val="008000"/>
                </a:solidFill>
                <a:latin typeface="Century"/>
                <a:cs typeface="Century"/>
              </a:rPr>
              <a:t> </a:t>
            </a:r>
            <a:r>
              <a:rPr lang="en-US" sz="3200" dirty="0" smtClean="0">
                <a:latin typeface="Century"/>
                <a:cs typeface="Century"/>
              </a:rPr>
              <a:t>admire </a:t>
            </a:r>
            <a:r>
              <a:rPr lang="en-US" sz="3200" dirty="0">
                <a:latin typeface="Century"/>
                <a:cs typeface="Century"/>
              </a:rPr>
              <a:t>her </a:t>
            </a:r>
            <a:r>
              <a:rPr lang="en-US" sz="3200" dirty="0" smtClean="0">
                <a:latin typeface="Century"/>
                <a:cs typeface="Century"/>
              </a:rPr>
              <a:t>activism, </a:t>
            </a:r>
            <a:r>
              <a:rPr lang="en-US" sz="3200" dirty="0">
                <a:latin typeface="Century"/>
                <a:cs typeface="Century"/>
              </a:rPr>
              <a:t>too</a:t>
            </a:r>
            <a:r>
              <a:rPr lang="en-US" sz="3200" dirty="0" smtClean="0">
                <a:latin typeface="Century"/>
                <a:cs typeface="Century"/>
              </a:rPr>
              <a:t>.</a:t>
            </a:r>
          </a:p>
          <a:p>
            <a:pPr marL="114300" indent="0">
              <a:buNone/>
            </a:pPr>
            <a:endParaRPr lang="en-US" sz="3200" dirty="0">
              <a:latin typeface="Century"/>
              <a:cs typeface="Century"/>
            </a:endParaRPr>
          </a:p>
          <a:p>
            <a:pPr marL="114300" indent="0">
              <a:buNone/>
            </a:pPr>
            <a:r>
              <a:rPr lang="en-US" sz="3200" dirty="0" smtClean="0">
                <a:latin typeface="Century"/>
                <a:cs typeface="Century"/>
              </a:rPr>
              <a:t>Emma Watson is my favorite actress. She should win the </a:t>
            </a:r>
            <a:r>
              <a:rPr lang="en-US" sz="3200" u="sng" dirty="0" smtClean="0">
                <a:solidFill>
                  <a:srgbClr val="008000"/>
                </a:solidFill>
                <a:latin typeface="Century"/>
                <a:cs typeface="Century"/>
              </a:rPr>
              <a:t>Nobel Prize, because </a:t>
            </a:r>
            <a:r>
              <a:rPr lang="en-US" sz="3200" dirty="0" smtClean="0">
                <a:latin typeface="Century"/>
                <a:cs typeface="Century"/>
              </a:rPr>
              <a:t>I admire her activism, too.</a:t>
            </a:r>
            <a:endParaRPr lang="en-US" sz="3200" dirty="0">
              <a:latin typeface="Century"/>
              <a:cs typeface="Century"/>
            </a:endParaRPr>
          </a:p>
          <a:p>
            <a:pPr marL="114300" indent="0">
              <a:buNone/>
            </a:pPr>
            <a:endParaRPr lang="en-US" dirty="0"/>
          </a:p>
        </p:txBody>
      </p:sp>
    </p:spTree>
    <p:extLst>
      <p:ext uri="{BB962C8B-B14F-4D97-AF65-F5344CB8AC3E}">
        <p14:creationId xmlns:p14="http://schemas.microsoft.com/office/powerpoint/2010/main" val="19460290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The </a:t>
            </a:r>
            <a:r>
              <a:rPr lang="en-US" dirty="0" err="1" smtClean="0">
                <a:solidFill>
                  <a:srgbClr val="FF6600"/>
                </a:solidFill>
              </a:rPr>
              <a:t>Fanboys</a:t>
            </a:r>
            <a:endParaRPr lang="en-US" dirty="0">
              <a:solidFill>
                <a:srgbClr val="FF6600"/>
              </a:solidFill>
            </a:endParaRPr>
          </a:p>
        </p:txBody>
      </p:sp>
      <p:sp>
        <p:nvSpPr>
          <p:cNvPr id="3" name="Content Placeholder 2"/>
          <p:cNvSpPr>
            <a:spLocks noGrp="1"/>
          </p:cNvSpPr>
          <p:nvPr>
            <p:ph idx="1"/>
          </p:nvPr>
        </p:nvSpPr>
        <p:spPr/>
        <p:txBody>
          <a:bodyPr>
            <a:normAutofit/>
          </a:bodyPr>
          <a:lstStyle/>
          <a:p>
            <a:pPr marL="1554480" lvl="5" indent="0">
              <a:buNone/>
            </a:pPr>
            <a:r>
              <a:rPr lang="en-US" sz="2800" dirty="0" smtClean="0"/>
              <a:t>			</a:t>
            </a:r>
            <a:r>
              <a:rPr lang="en-US" sz="2400" dirty="0" smtClean="0">
                <a:solidFill>
                  <a:srgbClr val="FF0000"/>
                </a:solidFill>
                <a:latin typeface="Century"/>
                <a:cs typeface="Century"/>
              </a:rPr>
              <a:t>F</a:t>
            </a:r>
            <a:r>
              <a:rPr lang="en-US" sz="2400" dirty="0" smtClean="0">
                <a:latin typeface="Century"/>
                <a:cs typeface="Century"/>
              </a:rPr>
              <a:t>or</a:t>
            </a:r>
          </a:p>
          <a:p>
            <a:pPr marL="1554480" lvl="5" indent="0">
              <a:buNone/>
            </a:pPr>
            <a:r>
              <a:rPr lang="en-US" sz="2400" dirty="0" smtClean="0">
                <a:latin typeface="Century"/>
                <a:cs typeface="Century"/>
              </a:rPr>
              <a:t>			</a:t>
            </a:r>
            <a:r>
              <a:rPr lang="en-US" sz="2400" dirty="0" smtClean="0">
                <a:solidFill>
                  <a:srgbClr val="FF0000"/>
                </a:solidFill>
                <a:latin typeface="Century"/>
                <a:cs typeface="Century"/>
              </a:rPr>
              <a:t>A</a:t>
            </a:r>
            <a:r>
              <a:rPr lang="en-US" sz="2400" dirty="0" smtClean="0">
                <a:latin typeface="Century"/>
                <a:cs typeface="Century"/>
              </a:rPr>
              <a:t>nd</a:t>
            </a:r>
          </a:p>
          <a:p>
            <a:pPr marL="1554480" lvl="5" indent="0">
              <a:buNone/>
            </a:pPr>
            <a:r>
              <a:rPr lang="en-US" sz="2400" dirty="0" smtClean="0">
                <a:latin typeface="Century"/>
                <a:cs typeface="Century"/>
              </a:rPr>
              <a:t>			</a:t>
            </a:r>
            <a:r>
              <a:rPr lang="en-US" sz="2400" dirty="0" smtClean="0">
                <a:solidFill>
                  <a:srgbClr val="FF0000"/>
                </a:solidFill>
                <a:latin typeface="Century"/>
                <a:cs typeface="Century"/>
              </a:rPr>
              <a:t>N</a:t>
            </a:r>
            <a:r>
              <a:rPr lang="en-US" sz="2400" dirty="0" smtClean="0">
                <a:latin typeface="Century"/>
                <a:cs typeface="Century"/>
              </a:rPr>
              <a:t>or</a:t>
            </a:r>
          </a:p>
          <a:p>
            <a:pPr marL="1554480" lvl="5" indent="0">
              <a:buNone/>
            </a:pPr>
            <a:r>
              <a:rPr lang="en-US" sz="2400" dirty="0" smtClean="0">
                <a:latin typeface="Century"/>
                <a:cs typeface="Century"/>
              </a:rPr>
              <a:t>			</a:t>
            </a:r>
            <a:r>
              <a:rPr lang="en-US" sz="2400" dirty="0" smtClean="0">
                <a:solidFill>
                  <a:srgbClr val="FF0000"/>
                </a:solidFill>
                <a:latin typeface="Century"/>
                <a:cs typeface="Century"/>
              </a:rPr>
              <a:t>B</a:t>
            </a:r>
            <a:r>
              <a:rPr lang="en-US" sz="2400" dirty="0" smtClean="0">
                <a:latin typeface="Century"/>
                <a:cs typeface="Century"/>
              </a:rPr>
              <a:t>ut</a:t>
            </a:r>
          </a:p>
          <a:p>
            <a:pPr marL="1554480" lvl="5" indent="0">
              <a:buNone/>
            </a:pPr>
            <a:r>
              <a:rPr lang="en-US" sz="2400" dirty="0" smtClean="0">
                <a:latin typeface="Century"/>
                <a:cs typeface="Century"/>
              </a:rPr>
              <a:t>			</a:t>
            </a:r>
            <a:r>
              <a:rPr lang="en-US" sz="2400" dirty="0" smtClean="0">
                <a:solidFill>
                  <a:srgbClr val="FF0000"/>
                </a:solidFill>
                <a:latin typeface="Century"/>
                <a:cs typeface="Century"/>
              </a:rPr>
              <a:t>O</a:t>
            </a:r>
            <a:r>
              <a:rPr lang="en-US" sz="2400" dirty="0" smtClean="0">
                <a:latin typeface="Century"/>
                <a:cs typeface="Century"/>
              </a:rPr>
              <a:t>r</a:t>
            </a:r>
          </a:p>
          <a:p>
            <a:pPr marL="1554480" lvl="5" indent="0">
              <a:buNone/>
            </a:pPr>
            <a:r>
              <a:rPr lang="en-US" sz="2400" dirty="0" smtClean="0">
                <a:latin typeface="Century"/>
                <a:cs typeface="Century"/>
              </a:rPr>
              <a:t>			</a:t>
            </a:r>
            <a:r>
              <a:rPr lang="en-US" sz="2400" dirty="0" smtClean="0">
                <a:solidFill>
                  <a:srgbClr val="FF0000"/>
                </a:solidFill>
                <a:latin typeface="Century"/>
                <a:cs typeface="Century"/>
              </a:rPr>
              <a:t>Y</a:t>
            </a:r>
            <a:r>
              <a:rPr lang="en-US" sz="2400" dirty="0" smtClean="0">
                <a:latin typeface="Century"/>
                <a:cs typeface="Century"/>
              </a:rPr>
              <a:t>et</a:t>
            </a:r>
          </a:p>
          <a:p>
            <a:pPr marL="1554480" lvl="5" indent="0">
              <a:buNone/>
            </a:pPr>
            <a:r>
              <a:rPr lang="en-US" sz="2400" dirty="0" smtClean="0">
                <a:latin typeface="Century"/>
                <a:cs typeface="Century"/>
              </a:rPr>
              <a:t>			</a:t>
            </a:r>
            <a:r>
              <a:rPr lang="en-US" sz="2400" dirty="0" smtClean="0">
                <a:solidFill>
                  <a:srgbClr val="FF0000"/>
                </a:solidFill>
                <a:latin typeface="Century"/>
                <a:cs typeface="Century"/>
              </a:rPr>
              <a:t>S</a:t>
            </a:r>
            <a:r>
              <a:rPr lang="en-US" sz="2400" dirty="0" smtClean="0">
                <a:latin typeface="Century"/>
                <a:cs typeface="Century"/>
              </a:rPr>
              <a:t>o</a:t>
            </a:r>
          </a:p>
          <a:p>
            <a:pPr marL="114300" indent="0">
              <a:buNone/>
            </a:pPr>
            <a:endParaRPr lang="en-US" dirty="0">
              <a:latin typeface="Century"/>
              <a:cs typeface="Century"/>
            </a:endParaRPr>
          </a:p>
          <a:p>
            <a:pPr marL="114300" indent="0" algn="ctr">
              <a:buNone/>
            </a:pPr>
            <a:r>
              <a:rPr lang="en-US" dirty="0" smtClean="0">
                <a:solidFill>
                  <a:srgbClr val="FF6600"/>
                </a:solidFill>
                <a:latin typeface="Century"/>
                <a:cs typeface="Century"/>
              </a:rPr>
              <a:t>Other possibilities: </a:t>
            </a:r>
          </a:p>
          <a:p>
            <a:pPr marL="114300" indent="0" algn="ctr">
              <a:buNone/>
            </a:pPr>
            <a:r>
              <a:rPr lang="en-US" dirty="0" smtClean="0">
                <a:latin typeface="Century"/>
                <a:cs typeface="Century"/>
              </a:rPr>
              <a:t>because, if, although, even though, after, before, when, while, just as, as soon as, considering that</a:t>
            </a:r>
            <a:endParaRPr lang="en-US" dirty="0">
              <a:latin typeface="Century"/>
              <a:cs typeface="Century"/>
            </a:endParaRPr>
          </a:p>
        </p:txBody>
      </p:sp>
    </p:spTree>
    <p:extLst>
      <p:ext uri="{BB962C8B-B14F-4D97-AF65-F5344CB8AC3E}">
        <p14:creationId xmlns:p14="http://schemas.microsoft.com/office/powerpoint/2010/main" val="892686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6600"/>
                </a:solidFill>
              </a:rPr>
              <a:t>The most annoying word in English</a:t>
            </a:r>
            <a:endParaRPr lang="en-US" sz="4000" dirty="0">
              <a:solidFill>
                <a:srgbClr val="FF6600"/>
              </a:solidFill>
            </a:endParaRPr>
          </a:p>
        </p:txBody>
      </p:sp>
      <p:sp>
        <p:nvSpPr>
          <p:cNvPr id="3" name="Content Placeholder 2"/>
          <p:cNvSpPr>
            <a:spLocks noGrp="1"/>
          </p:cNvSpPr>
          <p:nvPr>
            <p:ph idx="1"/>
          </p:nvPr>
        </p:nvSpPr>
        <p:spPr/>
        <p:txBody>
          <a:bodyPr>
            <a:normAutofit lnSpcReduction="10000"/>
          </a:bodyPr>
          <a:lstStyle/>
          <a:p>
            <a:pPr marL="114300" indent="0" algn="ctr">
              <a:buNone/>
            </a:pPr>
            <a:r>
              <a:rPr lang="en-US" sz="4400" b="1" dirty="0" smtClean="0">
                <a:latin typeface="Century"/>
                <a:cs typeface="Century"/>
              </a:rPr>
              <a:t>“however”</a:t>
            </a:r>
          </a:p>
          <a:p>
            <a:pPr marL="114300" indent="0" algn="ctr">
              <a:buNone/>
            </a:pPr>
            <a:endParaRPr lang="en-US" dirty="0" smtClean="0"/>
          </a:p>
          <a:p>
            <a:pPr marL="114300" indent="0">
              <a:buNone/>
            </a:pPr>
            <a:r>
              <a:rPr lang="en-US" sz="3200" b="1" dirty="0" smtClean="0">
                <a:solidFill>
                  <a:srgbClr val="FF0000"/>
                </a:solidFill>
                <a:latin typeface="Century"/>
                <a:cs typeface="Century"/>
              </a:rPr>
              <a:t>Incorrect:</a:t>
            </a:r>
            <a:r>
              <a:rPr lang="en-US" sz="3200" dirty="0" smtClean="0">
                <a:latin typeface="Century"/>
                <a:cs typeface="Century"/>
              </a:rPr>
              <a:t> The Titanic was promoted as an unsinkable </a:t>
            </a:r>
            <a:r>
              <a:rPr lang="en-US" sz="3200" u="sng" dirty="0" smtClean="0">
                <a:solidFill>
                  <a:srgbClr val="008000"/>
                </a:solidFill>
                <a:latin typeface="Century"/>
                <a:cs typeface="Century"/>
              </a:rPr>
              <a:t>ship,</a:t>
            </a:r>
            <a:r>
              <a:rPr lang="en-US" sz="3200" dirty="0" smtClean="0">
                <a:latin typeface="Century"/>
                <a:cs typeface="Century"/>
              </a:rPr>
              <a:t> however, it sank on its maiden voyage.</a:t>
            </a:r>
          </a:p>
          <a:p>
            <a:pPr marL="114300" indent="0">
              <a:buNone/>
            </a:pPr>
            <a:endParaRPr lang="en-US" sz="3200" dirty="0">
              <a:latin typeface="Century"/>
              <a:cs typeface="Century"/>
            </a:endParaRPr>
          </a:p>
          <a:p>
            <a:pPr marL="114300" indent="0">
              <a:buNone/>
            </a:pPr>
            <a:r>
              <a:rPr lang="en-US" sz="3200" b="1" dirty="0" smtClean="0">
                <a:solidFill>
                  <a:srgbClr val="FF0000"/>
                </a:solidFill>
                <a:latin typeface="Century"/>
                <a:cs typeface="Century"/>
              </a:rPr>
              <a:t>Correct:</a:t>
            </a:r>
            <a:r>
              <a:rPr lang="en-US" sz="3200" dirty="0" smtClean="0">
                <a:latin typeface="Century"/>
                <a:cs typeface="Century"/>
              </a:rPr>
              <a:t> </a:t>
            </a:r>
            <a:r>
              <a:rPr lang="en-US" sz="3200" dirty="0">
                <a:latin typeface="Century"/>
                <a:cs typeface="Century"/>
              </a:rPr>
              <a:t>The Titanic was promoted as an unsinkable </a:t>
            </a:r>
            <a:r>
              <a:rPr lang="en-US" sz="3200" u="sng" dirty="0" smtClean="0">
                <a:solidFill>
                  <a:srgbClr val="008000"/>
                </a:solidFill>
                <a:latin typeface="Century"/>
                <a:cs typeface="Century"/>
              </a:rPr>
              <a:t>ship.</a:t>
            </a:r>
            <a:r>
              <a:rPr lang="en-US" sz="3200" dirty="0" smtClean="0">
                <a:latin typeface="Century"/>
                <a:cs typeface="Century"/>
              </a:rPr>
              <a:t> However</a:t>
            </a:r>
            <a:r>
              <a:rPr lang="en-US" sz="3200" dirty="0">
                <a:latin typeface="Century"/>
                <a:cs typeface="Century"/>
              </a:rPr>
              <a:t>, it sank on its maiden voyage.</a:t>
            </a:r>
          </a:p>
        </p:txBody>
      </p:sp>
    </p:spTree>
    <p:extLst>
      <p:ext uri="{BB962C8B-B14F-4D97-AF65-F5344CB8AC3E}">
        <p14:creationId xmlns:p14="http://schemas.microsoft.com/office/powerpoint/2010/main" val="17472281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Let’s try a few…</a:t>
            </a:r>
            <a:endParaRPr lang="en-US" dirty="0">
              <a:solidFill>
                <a:srgbClr val="FF6600"/>
              </a:solidFill>
            </a:endParaRPr>
          </a:p>
        </p:txBody>
      </p:sp>
      <p:sp>
        <p:nvSpPr>
          <p:cNvPr id="3" name="Content Placeholder 2"/>
          <p:cNvSpPr>
            <a:spLocks noGrp="1"/>
          </p:cNvSpPr>
          <p:nvPr>
            <p:ph idx="1"/>
          </p:nvPr>
        </p:nvSpPr>
        <p:spPr/>
        <p:txBody>
          <a:bodyPr>
            <a:normAutofit lnSpcReduction="10000"/>
          </a:bodyPr>
          <a:lstStyle/>
          <a:p>
            <a:pPr marL="571500" indent="-457200">
              <a:buAutoNum type="arabicPeriod"/>
            </a:pPr>
            <a:r>
              <a:rPr lang="en-US" sz="2400" dirty="0" err="1" smtClean="0">
                <a:latin typeface="Century"/>
                <a:cs typeface="Century"/>
              </a:rPr>
              <a:t>Katniss</a:t>
            </a:r>
            <a:r>
              <a:rPr lang="en-US" sz="2400" dirty="0" smtClean="0">
                <a:latin typeface="Century"/>
                <a:cs typeface="Century"/>
              </a:rPr>
              <a:t> feels afraid, she volunteers to enter the Hunger Games.</a:t>
            </a:r>
          </a:p>
          <a:p>
            <a:pPr marL="571500" indent="-457200">
              <a:buAutoNum type="arabicPeriod"/>
            </a:pPr>
            <a:r>
              <a:rPr lang="en-US" sz="2400" dirty="0" smtClean="0">
                <a:latin typeface="Century"/>
                <a:cs typeface="Century"/>
              </a:rPr>
              <a:t>Harry Potter overcomes many obstacles, he is very brave and resourceful.</a:t>
            </a:r>
          </a:p>
          <a:p>
            <a:pPr marL="571500" indent="-457200">
              <a:buAutoNum type="arabicPeriod"/>
            </a:pPr>
            <a:r>
              <a:rPr lang="en-US" sz="2400" dirty="0" smtClean="0">
                <a:latin typeface="Century"/>
                <a:cs typeface="Century"/>
              </a:rPr>
              <a:t>I think Bernie Sanders will become president, he is not leading in the polls right now.</a:t>
            </a:r>
          </a:p>
          <a:p>
            <a:pPr marL="571500" indent="-457200">
              <a:buAutoNum type="arabicPeriod"/>
            </a:pPr>
            <a:r>
              <a:rPr lang="en-US" sz="2400" dirty="0" smtClean="0">
                <a:latin typeface="Century"/>
                <a:cs typeface="Century"/>
              </a:rPr>
              <a:t>Katy Perry is my favorite singer, my parents say she can’t sing to save her life.</a:t>
            </a:r>
          </a:p>
          <a:p>
            <a:pPr marL="571500" indent="-457200">
              <a:buAutoNum type="arabicPeriod"/>
            </a:pPr>
            <a:r>
              <a:rPr lang="en-US" sz="2400" dirty="0" smtClean="0">
                <a:latin typeface="Century"/>
                <a:cs typeface="Century"/>
              </a:rPr>
              <a:t>I had finished my homework for the night, I turned on the TV.</a:t>
            </a:r>
          </a:p>
          <a:p>
            <a:pPr marL="571500" indent="-457200">
              <a:buAutoNum type="arabicPeriod"/>
            </a:pPr>
            <a:r>
              <a:rPr lang="en-US" sz="2400" dirty="0" smtClean="0">
                <a:latin typeface="Century"/>
                <a:cs typeface="Century"/>
              </a:rPr>
              <a:t>I am relieved to be at Middle College, it is much better than elementary and middle school.</a:t>
            </a:r>
          </a:p>
        </p:txBody>
      </p:sp>
    </p:spTree>
    <p:extLst>
      <p:ext uri="{BB962C8B-B14F-4D97-AF65-F5344CB8AC3E}">
        <p14:creationId xmlns:p14="http://schemas.microsoft.com/office/powerpoint/2010/main" val="36104791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6600"/>
                </a:solidFill>
              </a:rPr>
              <a:t>Revise your paper</a:t>
            </a:r>
            <a:endParaRPr lang="en-US" dirty="0">
              <a:solidFill>
                <a:srgbClr val="FF6600"/>
              </a:solidFill>
            </a:endParaRPr>
          </a:p>
        </p:txBody>
      </p:sp>
      <p:sp>
        <p:nvSpPr>
          <p:cNvPr id="3" name="Content Placeholder 2"/>
          <p:cNvSpPr>
            <a:spLocks noGrp="1"/>
          </p:cNvSpPr>
          <p:nvPr>
            <p:ph idx="1"/>
          </p:nvPr>
        </p:nvSpPr>
        <p:spPr/>
        <p:txBody>
          <a:bodyPr>
            <a:normAutofit/>
          </a:bodyPr>
          <a:lstStyle/>
          <a:p>
            <a:pPr marL="114300" indent="0">
              <a:buNone/>
            </a:pPr>
            <a:r>
              <a:rPr lang="en-US" sz="4000" dirty="0" smtClean="0">
                <a:latin typeface="Century"/>
                <a:cs typeface="Century"/>
              </a:rPr>
              <a:t>Look for sentences marked “Run-on” or “RO” in your narrative and see what kind of change (period, semi-colon, </a:t>
            </a:r>
            <a:r>
              <a:rPr lang="en-US" sz="4000" dirty="0" err="1" smtClean="0">
                <a:latin typeface="Century"/>
                <a:cs typeface="Century"/>
              </a:rPr>
              <a:t>Fanboy</a:t>
            </a:r>
            <a:r>
              <a:rPr lang="en-US" sz="4000" dirty="0" smtClean="0">
                <a:latin typeface="Century"/>
                <a:cs typeface="Century"/>
              </a:rPr>
              <a:t>) would fix them best.</a:t>
            </a:r>
            <a:endParaRPr lang="en-US" sz="4000" dirty="0">
              <a:latin typeface="Century"/>
              <a:cs typeface="Century"/>
            </a:endParaRPr>
          </a:p>
        </p:txBody>
      </p:sp>
    </p:spTree>
    <p:extLst>
      <p:ext uri="{BB962C8B-B14F-4D97-AF65-F5344CB8AC3E}">
        <p14:creationId xmlns:p14="http://schemas.microsoft.com/office/powerpoint/2010/main" val="236414034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368</TotalTime>
  <Words>900</Words>
  <Application>Microsoft Macintosh PowerPoint</Application>
  <PresentationFormat>On-screen Show (4:3)</PresentationFormat>
  <Paragraphs>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The Art of Revision </vt:lpstr>
      <vt:lpstr>Even famous writers struggle</vt:lpstr>
      <vt:lpstr>I. Run-on sentences</vt:lpstr>
      <vt:lpstr>How to fix?</vt:lpstr>
      <vt:lpstr>How to fix?</vt:lpstr>
      <vt:lpstr>The Fanboys</vt:lpstr>
      <vt:lpstr>The most annoying word in English</vt:lpstr>
      <vt:lpstr>Let’s try a few…</vt:lpstr>
      <vt:lpstr>Revise your paper</vt:lpstr>
      <vt:lpstr>II. Tense shifts</vt:lpstr>
      <vt:lpstr>Types of tense</vt:lpstr>
      <vt:lpstr>Revise your paper</vt:lpstr>
      <vt:lpstr>III. Writing dialogue</vt:lpstr>
      <vt:lpstr>Is this better?</vt:lpstr>
      <vt:lpstr>Revise your paper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Revision </dc:title>
  <dc:creator>mchs wizard</dc:creator>
  <cp:lastModifiedBy>mchs wizard</cp:lastModifiedBy>
  <cp:revision>37</cp:revision>
  <dcterms:created xsi:type="dcterms:W3CDTF">2015-10-05T21:41:55Z</dcterms:created>
  <dcterms:modified xsi:type="dcterms:W3CDTF">2015-10-09T16:10:32Z</dcterms:modified>
</cp:coreProperties>
</file>